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69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6" r:id="rId27"/>
    <p:sldId id="281" r:id="rId28"/>
    <p:sldId id="282" r:id="rId29"/>
    <p:sldId id="283" r:id="rId30"/>
    <p:sldId id="284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8" initials="w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commentAuthors" Target="commentAuthors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香港警方势力</a:t>
            </a:r>
            <a:r>
              <a:rPr lang="zh-CN" altLang="en-US"/>
              <a:t>简介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极简的背景（懒）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-317"/>
            <a:ext cx="9144000" cy="2387600"/>
          </a:xfrm>
        </p:spPr>
        <p:txBody>
          <a:bodyPr/>
          <a:p>
            <a:r>
              <a:rPr lang="en-US" altLang="zh-CN"/>
              <a:t>EU</a:t>
            </a:r>
            <a:r>
              <a:rPr lang="zh-CN" altLang="en-US"/>
              <a:t>冲锋队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2201863"/>
            <a:ext cx="9144000" cy="1655762"/>
          </a:xfrm>
        </p:spPr>
        <p:txBody>
          <a:bodyPr>
            <a:normAutofit/>
          </a:bodyPr>
          <a:p>
            <a:r>
              <a:rPr lang="zh-CN" altLang="en-US"/>
              <a:t>乘坐冲锋车的快速反应部队</a:t>
            </a:r>
            <a:endParaRPr lang="zh-CN" altLang="en-US"/>
          </a:p>
          <a:p>
            <a:r>
              <a:rPr lang="zh-CN" altLang="en-US"/>
              <a:t>每辆冲锋车由5名人员组织而成，包括一名警长、一名车长、一名便装警员和两名军装警员。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6310" y="3609975"/>
            <a:ext cx="4885690" cy="32480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870190" y="3244850"/>
            <a:ext cx="37579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还在用两条腿走路的</a:t>
            </a:r>
            <a:r>
              <a:rPr lang="en-US" altLang="zh-CN"/>
              <a:t>PTU</a:t>
            </a:r>
            <a:r>
              <a:rPr lang="zh-CN" altLang="en-US"/>
              <a:t>哭晕在厕所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572375" cy="68389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7703820" cy="68357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8039100" cy="68275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2925" y="2924175"/>
            <a:ext cx="4029075" cy="39338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/>
              <a:t>ASU机场特警</a:t>
            </a:r>
            <a:br>
              <a:rPr lang="zh-CN" altLang="en-US"/>
            </a:br>
            <a:r>
              <a:rPr lang="zh-CN" altLang="en-US"/>
              <a:t>保护机场的（王牌翻译官）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86775" y="4171950"/>
            <a:ext cx="3705225" cy="26860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p>
            <a:r>
              <a:rPr lang="zh-CN" altLang="en-US"/>
              <a:t>飞虎队</a:t>
            </a:r>
            <a:br>
              <a:rPr lang="zh-CN" altLang="en-US"/>
            </a:br>
            <a:r>
              <a:rPr lang="zh-CN" altLang="en-US"/>
              <a:t>师出名门：</a:t>
            </a:r>
            <a:r>
              <a:rPr lang="en-US" altLang="zh-CN"/>
              <a:t>SAS</a:t>
            </a:r>
            <a:br>
              <a:rPr lang="en-US" altLang="zh-CN"/>
            </a:br>
            <a:r>
              <a:rPr lang="zh-CN" altLang="en-US"/>
              <a:t>前身：神枪手队</a:t>
            </a:r>
            <a:br>
              <a:rPr lang="zh-CN" altLang="en-US"/>
            </a:br>
            <a:r>
              <a:rPr lang="zh-CN" altLang="en-US"/>
              <a:t>成立时间：</a:t>
            </a:r>
            <a:r>
              <a:rPr lang="en-US" altLang="zh-CN"/>
              <a:t>1974</a:t>
            </a:r>
            <a:r>
              <a:rPr lang="zh-CN" altLang="en-US"/>
              <a:t>（上世纪</a:t>
            </a:r>
            <a:r>
              <a:rPr lang="en-US" altLang="zh-CN"/>
              <a:t>70</a:t>
            </a:r>
            <a:r>
              <a:rPr lang="zh-CN" altLang="en-US"/>
              <a:t>年代真是个神奇的年代）</a:t>
            </a:r>
            <a:br>
              <a:rPr lang="zh-CN" altLang="en-US"/>
            </a:br>
            <a:br>
              <a:rPr lang="zh-CN" altLang="en-US"/>
            </a:br>
            <a:br>
              <a:rPr lang="zh-CN" altLang="en-US"/>
            </a:b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71525" y="6199823"/>
            <a:ext cx="9144000" cy="1655762"/>
          </a:xfrm>
        </p:spPr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53625" y="3667125"/>
            <a:ext cx="2238375" cy="31908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4292600"/>
          </a:xfrm>
        </p:spPr>
        <p:txBody>
          <a:bodyPr>
            <a:normAutofit fontScale="90000"/>
          </a:bodyPr>
          <a:p>
            <a:r>
              <a:rPr lang="zh-CN" altLang="en-US"/>
              <a:t>这些变化无疑标志着香港逐渐走向富强，更意味着中国在渐渐强大，所以让我们好好学习把有限的时间投入到无限的奋斗和奉献当中去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再见</a:t>
            </a:r>
            <a:r>
              <a:rPr lang="en-US" altLang="zh-CN"/>
              <a:t>~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是不可能的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皮这么一下很开心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436245"/>
            <a:ext cx="12192000" cy="4630420"/>
          </a:xfrm>
        </p:spPr>
        <p:txBody>
          <a:bodyPr>
            <a:normAutofit fontScale="90000"/>
          </a:bodyPr>
          <a:p>
            <a:r>
              <a:rPr lang="en-US" altLang="zh-CN"/>
              <a:t>1.O</a:t>
            </a:r>
            <a:r>
              <a:rPr lang="zh-CN" altLang="en-US"/>
              <a:t>记（有组织罪案及三合会调查科）</a:t>
            </a:r>
            <a:br>
              <a:rPr lang="zh-CN" altLang="en-US"/>
            </a:br>
            <a:r>
              <a:rPr lang="en-US" altLang="zh-CN"/>
              <a:t>2.</a:t>
            </a:r>
            <a:r>
              <a:rPr lang="zh-CN" altLang="en-US"/>
              <a:t>重案组</a:t>
            </a:r>
            <a:br>
              <a:rPr lang="zh-CN" altLang="en-US"/>
            </a:br>
            <a:r>
              <a:rPr lang="en-US" altLang="zh-CN"/>
              <a:t>3.</a:t>
            </a:r>
            <a:r>
              <a:rPr lang="zh-CN" altLang="en-US"/>
              <a:t>机动部队</a:t>
            </a:r>
            <a:br>
              <a:rPr lang="zh-CN" altLang="en-US"/>
            </a:br>
            <a:r>
              <a:rPr lang="en-US" altLang="zh-CN"/>
              <a:t>4.</a:t>
            </a:r>
            <a:r>
              <a:rPr lang="zh-CN" altLang="en-US"/>
              <a:t>冲锋队</a:t>
            </a:r>
            <a:br>
              <a:rPr lang="zh-CN" altLang="en-US"/>
            </a:br>
            <a:r>
              <a:rPr lang="en-US" altLang="zh-CN"/>
              <a:t>5.</a:t>
            </a:r>
            <a:r>
              <a:rPr lang="zh-CN" altLang="en-US"/>
              <a:t>机场特警</a:t>
            </a:r>
            <a:br>
              <a:rPr lang="zh-CN" altLang="en-US"/>
            </a:br>
            <a:r>
              <a:rPr lang="en-US" altLang="zh-CN"/>
              <a:t>6.</a:t>
            </a:r>
            <a:r>
              <a:rPr lang="zh-CN" altLang="en-US"/>
              <a:t>飞虎队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-317"/>
            <a:ext cx="9144000" cy="1655762"/>
          </a:xfrm>
        </p:spPr>
        <p:txBody>
          <a:bodyPr/>
          <a:p>
            <a:r>
              <a:rPr lang="zh-CN" altLang="en-US"/>
              <a:t>香港警察类别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毕竟还有彩蛋没放（哎嘿）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2095" y="4371023"/>
            <a:ext cx="9144000" cy="1655762"/>
          </a:xfrm>
        </p:spPr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8825" cy="437134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4567555" cy="45440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555" y="0"/>
            <a:ext cx="3152775" cy="45440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330" y="0"/>
            <a:ext cx="4567555" cy="45440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14775" y="-317"/>
            <a:ext cx="9144000" cy="2387600"/>
          </a:xfrm>
        </p:spPr>
        <p:txBody>
          <a:bodyPr/>
          <a:p>
            <a:r>
              <a:rPr lang="zh-CN" altLang="en-US"/>
              <a:t>下期部分预告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982335" cy="595122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14775" y="-317"/>
            <a:ext cx="9144000" cy="2387600"/>
          </a:xfrm>
        </p:spPr>
        <p:txBody>
          <a:bodyPr/>
          <a:p>
            <a:r>
              <a:rPr lang="zh-CN" altLang="en-US"/>
              <a:t>下期部分预告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91555" cy="605980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695815" cy="2387600"/>
          </a:xfrm>
        </p:spPr>
        <p:txBody>
          <a:bodyPr/>
          <a:p>
            <a:r>
              <a:rPr lang="zh-CN" altLang="en-US"/>
              <a:t>好像混进去什么奇怪的东西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这次是真再见了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bye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照样是极简的背景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640840"/>
          </a:xfrm>
        </p:spPr>
        <p:txBody>
          <a:bodyPr>
            <a:normAutofit fontScale="90000"/>
          </a:bodyPr>
          <a:p>
            <a:r>
              <a:rPr lang="zh-CN" altLang="en-US"/>
              <a:t>打击有组织犯罪（打击黑社会的）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857250"/>
            <a:ext cx="12192000" cy="6000750"/>
          </a:xfrm>
        </p:spPr>
        <p:txBody>
          <a:bodyPr>
            <a:normAutofit/>
          </a:bodyPr>
          <a:p>
            <a:r>
              <a:rPr lang="zh-CN" altLang="en-US"/>
              <a:t>三合会：香港黑社会的总称</a:t>
            </a:r>
            <a:endParaRPr lang="zh-CN" altLang="en-US"/>
          </a:p>
          <a:p>
            <a:r>
              <a:rPr lang="zh-CN" altLang="en-US"/>
              <a:t>（据说是著名反清复明组织洪门天地会在广东地区的一个分支）</a:t>
            </a:r>
            <a:endParaRPr lang="zh-CN" altLang="en-US"/>
          </a:p>
          <a:p>
            <a:r>
              <a:rPr lang="zh-CN" altLang="en-US"/>
              <a:t>有组织罪案及三合会调查科由一名总警司直接指挥，另有一名高级警司为其副手，负责管理及策划整科的事务。O记分为三组，每组由一名警司担任主管，领导全组人员；人员则分为两小组，由一名总督察带领，小组下再分为两分组，由一名高级督察带领。</a:t>
            </a:r>
            <a:endParaRPr lang="zh-CN" altLang="en-US"/>
          </a:p>
          <a:p>
            <a:r>
              <a:rPr lang="zh-CN" altLang="en-US"/>
              <a:t>A组：负责调查有组织罪案。</a:t>
            </a:r>
            <a:endParaRPr lang="zh-CN" altLang="en-US"/>
          </a:p>
          <a:p>
            <a:r>
              <a:rPr lang="zh-CN" altLang="en-US"/>
              <a:t>B组：负责调查三合会罪案。</a:t>
            </a:r>
            <a:endParaRPr lang="zh-CN" altLang="en-US"/>
          </a:p>
          <a:p>
            <a:r>
              <a:rPr lang="zh-CN" altLang="en-US"/>
              <a:t>C组：俗称“Guns Team”，1990年代初成立，专门负责调查非法军火流入，该组人员须要接受由特别任务连（SDU）提供的室内近身作战训练。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6640" y="4530090"/>
            <a:ext cx="3515360" cy="23279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-317"/>
            <a:ext cx="9144000" cy="2387600"/>
          </a:xfrm>
        </p:spPr>
        <p:txBody>
          <a:bodyPr/>
          <a:p>
            <a:r>
              <a:rPr lang="en-US" altLang="zh-CN"/>
              <a:t>RCU</a:t>
            </a:r>
            <a:r>
              <a:rPr lang="zh-CN" altLang="en-US"/>
              <a:t>（非正式称呼</a:t>
            </a:r>
            <a:r>
              <a:rPr lang="en-US" altLang="zh-CN"/>
              <a:t>CID</a:t>
            </a:r>
            <a:r>
              <a:rPr lang="zh-CN" altLang="en-US"/>
              <a:t>）</a:t>
            </a:r>
            <a:br>
              <a:rPr lang="zh-CN" altLang="en-US"/>
            </a:br>
            <a:r>
              <a:rPr lang="zh-CN" altLang="en-US"/>
              <a:t>正式称呼：重案组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34400" y="3667125"/>
            <a:ext cx="3657600" cy="1655445"/>
          </a:xfrm>
        </p:spPr>
        <p:txBody>
          <a:bodyPr>
            <a:normAutofit lnSpcReduction="10000"/>
          </a:bodyPr>
          <a:p>
            <a:r>
              <a:rPr lang="zh-CN" altLang="en-US"/>
              <a:t>香港警队警徽</a:t>
            </a:r>
            <a:endParaRPr lang="zh-CN" altLang="en-US"/>
          </a:p>
          <a:p>
            <a:r>
              <a:rPr lang="zh-CN" altLang="en-US"/>
              <a:t>实在找不到重案组</a:t>
            </a:r>
            <a:r>
              <a:rPr lang="zh-CN" altLang="en-US"/>
              <a:t>徽章了</a:t>
            </a:r>
            <a:endParaRPr lang="zh-CN" altLang="en-US"/>
          </a:p>
          <a:p>
            <a:r>
              <a:rPr lang="zh-CN" altLang="en-US"/>
              <a:t>对不起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4400" y="0"/>
            <a:ext cx="3657600" cy="36671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5734685"/>
          </a:xfrm>
        </p:spPr>
        <p:txBody>
          <a:bodyPr>
            <a:normAutofit/>
          </a:bodyPr>
          <a:p>
            <a:r>
              <a:rPr lang="zh-CN" altLang="en-US"/>
              <a:t>重案组和</a:t>
            </a:r>
            <a:r>
              <a:rPr lang="en-US" altLang="zh-CN"/>
              <a:t>O</a:t>
            </a:r>
            <a:r>
              <a:rPr lang="zh-CN" altLang="en-US"/>
              <a:t>记的区别：</a:t>
            </a:r>
            <a:br>
              <a:rPr lang="zh-CN" altLang="en-US"/>
            </a:br>
            <a:r>
              <a:rPr lang="zh-CN" altLang="en-US"/>
              <a:t>重案组负责重大刑事案件</a:t>
            </a:r>
            <a:br>
              <a:rPr lang="zh-CN" altLang="en-US"/>
            </a:br>
            <a:r>
              <a:rPr lang="en-US" altLang="zh-CN"/>
              <a:t>O</a:t>
            </a:r>
            <a:r>
              <a:rPr lang="zh-CN" altLang="en-US"/>
              <a:t>记负责有组织案件</a:t>
            </a:r>
            <a:br>
              <a:rPr lang="zh-CN" altLang="en-US"/>
            </a:br>
            <a:r>
              <a:rPr lang="zh-CN" altLang="en-US"/>
              <a:t>而且组的行政级别比科低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-317"/>
            <a:ext cx="9144000" cy="2387600"/>
          </a:xfrm>
        </p:spPr>
        <p:txBody>
          <a:bodyPr>
            <a:normAutofit/>
          </a:bodyPr>
          <a:p>
            <a:r>
              <a:rPr lang="en-US" altLang="zh-CN"/>
              <a:t>PTU</a:t>
            </a:r>
            <a:r>
              <a:rPr lang="zh-CN" altLang="en-US"/>
              <a:t>机动部队（蓝帽子）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1335405"/>
            <a:ext cx="9362440" cy="1655445"/>
          </a:xfrm>
        </p:spPr>
        <p:txBody>
          <a:bodyPr>
            <a:normAutofit lnSpcReduction="20000"/>
          </a:bodyPr>
          <a:p>
            <a:r>
              <a:rPr lang="zh-CN" altLang="en-US"/>
              <a:t>平时PTU会按连队指挥在街上巡逻，一般是4人一组。（基本上警区本身的值日官安排巡警时是不考虑PTU的，他们是额外的警力），由于一般巡警是1至2人一组的，以4人协同行动的PTU有较大的震慑力，</a:t>
            </a:r>
            <a:r>
              <a:rPr lang="zh-CN" altLang="en-US"/>
              <a:t>如果有群众聚集、游行等，一般会由PTU负责控制人群。</a:t>
            </a:r>
            <a:endParaRPr lang="zh-CN" altLang="en-US"/>
          </a:p>
          <a:p>
            <a:r>
              <a:rPr lang="zh-CN" altLang="en-US"/>
              <a:t>武器装备比普通警员高一个档次，属于准军事化组织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6310" y="3609975"/>
            <a:ext cx="4885690" cy="32480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856</Words>
  <Application>WPS 演示</Application>
  <PresentationFormat>宽屏</PresentationFormat>
  <Paragraphs>63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香港警方势力简介</vt:lpstr>
      <vt:lpstr>1.O记（有组织罪案及三合会调查科） 2.重案组 3.机动部队 4.冲锋队 5.机场特警 6.飞虎队</vt:lpstr>
      <vt:lpstr>打击有组织犯罪（打击黑社会的） </vt:lpstr>
      <vt:lpstr>PowerPoint 演示文稿</vt:lpstr>
      <vt:lpstr>PowerPoint 演示文稿</vt:lpstr>
      <vt:lpstr>PowerPoint 演示文稿</vt:lpstr>
      <vt:lpstr>RCU（非正式称呼CID） 正式称呼：重案组</vt:lpstr>
      <vt:lpstr>重案组和O记的区别： 重案组负责重大刑事案件 O记负责有组织案件 而且组的行政级别比科低 </vt:lpstr>
      <vt:lpstr>PTU机动部队（蓝帽子） </vt:lpstr>
      <vt:lpstr>EU冲锋队</vt:lpstr>
      <vt:lpstr>PowerPoint 演示文稿</vt:lpstr>
      <vt:lpstr>PowerPoint 演示文稿</vt:lpstr>
      <vt:lpstr>PowerPoint 演示文稿</vt:lpstr>
      <vt:lpstr>PowerPoint 演示文稿</vt:lpstr>
      <vt:lpstr>ASU机场特警 保护机场的（王牌翻译官）</vt:lpstr>
      <vt:lpstr>飞虎队 师出名门：SAS 前身：神枪手队 成立时间：1974（上世纪70年代真是个神奇的年代）   </vt:lpstr>
      <vt:lpstr>这些变化无疑标志着香港逐渐走向富强，更意味着中国在渐渐强大，所以让我们好好学习把有限的时间投入到无限的奋斗和奉献当中去</vt:lpstr>
      <vt:lpstr>再见~</vt:lpstr>
      <vt:lpstr>是不可能的</vt:lpstr>
      <vt:lpstr>毕竟还有彩蛋没放（哎嘿）</vt:lpstr>
      <vt:lpstr>PowerPoint 演示文稿</vt:lpstr>
      <vt:lpstr>PowerPoint 演示文稿</vt:lpstr>
      <vt:lpstr>下期部分预告</vt:lpstr>
      <vt:lpstr>下期部分预告</vt:lpstr>
      <vt:lpstr>PowerPoint 演示文稿</vt:lpstr>
      <vt:lpstr>好像混进去什么奇怪的东西</vt:lpstr>
      <vt:lpstr>这次是真再见了</vt:lpstr>
      <vt:lpstr>bye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windows8</cp:lastModifiedBy>
  <cp:revision>3</cp:revision>
  <dcterms:created xsi:type="dcterms:W3CDTF">2022-03-03T11:59:00Z</dcterms:created>
  <dcterms:modified xsi:type="dcterms:W3CDTF">2022-03-06T12:29:57Z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